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0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25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39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33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6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7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40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56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3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46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E614-DBA7-4A2A-AC7A-AB2E9FA3E6A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xternal.hotline.mts@b1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Безымянный-3">
            <a:extLst>
              <a:ext uri="{FF2B5EF4-FFF2-40B4-BE49-F238E27FC236}">
                <a16:creationId xmlns:a16="http://schemas.microsoft.com/office/drawing/2014/main" id="{B9BCFD57-0010-4453-8606-F54A4C29D4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6" t="46523"/>
          <a:stretch>
            <a:fillRect/>
          </a:stretch>
        </p:blipFill>
        <p:spPr bwMode="auto">
          <a:xfrm>
            <a:off x="0" y="0"/>
            <a:ext cx="1131376" cy="12192000"/>
          </a:xfrm>
          <a:prstGeom prst="rect">
            <a:avLst/>
          </a:prstGeom>
          <a:noFill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17AEA05-E1DF-4902-B25E-237AC929B8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888" y="179802"/>
            <a:ext cx="936625" cy="64262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E3189D-D3E9-4254-9F36-97C4E135699F}"/>
              </a:ext>
            </a:extLst>
          </p:cNvPr>
          <p:cNvSpPr txBox="1"/>
          <p:nvPr/>
        </p:nvSpPr>
        <p:spPr>
          <a:xfrm>
            <a:off x="1047556" y="179802"/>
            <a:ext cx="359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КОНФЛИКТ ИНТЕРЕСОВ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D86B2B-155D-4885-9DEF-18201CD933E1}"/>
              </a:ext>
            </a:extLst>
          </p:cNvPr>
          <p:cNvSpPr txBox="1"/>
          <p:nvPr/>
        </p:nvSpPr>
        <p:spPr>
          <a:xfrm>
            <a:off x="1047556" y="641467"/>
            <a:ext cx="976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1E8E63-96BE-4E02-AAB6-7FFF591D86CA}"/>
              </a:ext>
            </a:extLst>
          </p:cNvPr>
          <p:cNvSpPr txBox="1"/>
          <p:nvPr/>
        </p:nvSpPr>
        <p:spPr>
          <a:xfrm>
            <a:off x="1047555" y="1178720"/>
            <a:ext cx="55929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Конфликт интересов – </a:t>
            </a: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ситуация, когда личные интересы работника (включая интересы связанных лиц*) противоречат или могут противоречить интересам компании.</a:t>
            </a:r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A1EBE0-6CAA-4647-BD2D-5DC35DE63752}"/>
              </a:ext>
            </a:extLst>
          </p:cNvPr>
          <p:cNvSpPr txBox="1"/>
          <p:nvPr/>
        </p:nvSpPr>
        <p:spPr>
          <a:xfrm>
            <a:off x="1047555" y="3611494"/>
            <a:ext cx="559295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Позиция компании – </a:t>
            </a: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работники и члены органов управления действуют в интересах компании при осуществлении должностных полномочий, не допуская ситуаций конфликтов интересов (</a:t>
            </a:r>
            <a:r>
              <a:rPr lang="ru-RU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избежать </a:t>
            </a:r>
            <a:r>
              <a:rPr lang="ru-RU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невозможно, его нужно задекларировать и урегулировать.</a:t>
            </a:r>
            <a:endParaRPr lang="ru-RU" sz="1600" dirty="0">
              <a:solidFill>
                <a:srgbClr val="005FA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BEBD8C-E9B6-4B27-BD65-5E6EC35AAC27}"/>
              </a:ext>
            </a:extLst>
          </p:cNvPr>
          <p:cNvSpPr txBox="1"/>
          <p:nvPr/>
        </p:nvSpPr>
        <p:spPr>
          <a:xfrm>
            <a:off x="1047555" y="5007292"/>
            <a:ext cx="5592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всех случаях возникновения или риска возникновения конфликтов интересов, необходимо раскрыть информацию об этом компании.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B99622-7175-4DC8-990D-D52BD1674D8C}"/>
              </a:ext>
            </a:extLst>
          </p:cNvPr>
          <p:cNvSpPr txBox="1"/>
          <p:nvPr/>
        </p:nvSpPr>
        <p:spPr>
          <a:xfrm>
            <a:off x="1015063" y="2001142"/>
            <a:ext cx="5592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*Связанные лица – члены семьи, а также иные лица (физические, юридические), с которыми работника связывают близкие (в т.ч. Брак, совместное проживание) или иные корпоративные, имущественные отношения, являющиеся причиной возникновения личной заинтересованности.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0E4065-0122-43B9-89C9-A2C73F371C68}"/>
              </a:ext>
            </a:extLst>
          </p:cNvPr>
          <p:cNvSpPr txBox="1"/>
          <p:nvPr/>
        </p:nvSpPr>
        <p:spPr>
          <a:xfrm>
            <a:off x="1047555" y="5800131"/>
            <a:ext cx="55929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Частые случаи конфликта интересов: 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Исполнение функций руководителя, члена СД, Правления за пределами группы МТС;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Финансовый интерес (более 20%) за пределами компании;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деловой возможности в личных интересах;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Занятие должности Государственного должностного лица;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активов, конфиденциальной информации и/или рабочего времени в Компании в личных целях;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Работа связанных лиц в подчинении, сделки со связанными лицами;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Подарки и деловое гостеприимство;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Иное</a:t>
            </a:r>
          </a:p>
          <a:p>
            <a:pPr marL="171450" indent="-171450">
              <a:buFontTx/>
              <a:buChar char="-"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Tx/>
              <a:buChar char="-"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600" dirty="0">
              <a:solidFill>
                <a:srgbClr val="005FA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EFB0CA-AD9E-47E8-83F0-6F1C78A9A86A}"/>
              </a:ext>
            </a:extLst>
          </p:cNvPr>
          <p:cNvSpPr txBox="1"/>
          <p:nvPr/>
        </p:nvSpPr>
        <p:spPr>
          <a:xfrm>
            <a:off x="1131376" y="8254964"/>
            <a:ext cx="55929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делать, если обнаружили признаки конфликта интересов</a:t>
            </a:r>
            <a:r>
              <a:rPr lang="en-US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1600" dirty="0">
              <a:solidFill>
                <a:srgbClr val="005FA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Каналы уведомления о фактических и возможных нарушениях в связи с условиями Договора, а также об обстоятельствах, способных вызвать конфликт интересов: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9259B4-E869-4898-9A66-A61C109F5C38}"/>
              </a:ext>
            </a:extLst>
          </p:cNvPr>
          <p:cNvSpPr txBox="1"/>
          <p:nvPr/>
        </p:nvSpPr>
        <p:spPr>
          <a:xfrm>
            <a:off x="1047555" y="9575126"/>
            <a:ext cx="5592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Компания: </a:t>
            </a:r>
            <a:r>
              <a:rPr lang="en-US" sz="1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external.hotline.mts@b1.ru</a:t>
            </a:r>
            <a:endParaRPr lang="ru-RU" sz="12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Контрагент: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адрес электронной почты Контрагента, указанный в Договоре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394ED6-5D36-43BF-B277-AE1335FB204A}"/>
              </a:ext>
            </a:extLst>
          </p:cNvPr>
          <p:cNvSpPr txBox="1"/>
          <p:nvPr/>
        </p:nvSpPr>
        <p:spPr>
          <a:xfrm>
            <a:off x="1047555" y="2542302"/>
            <a:ext cx="55929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– </a:t>
            </a: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Конкретный гражданско-правовой договор с третьим лицом («Контрагентом», который заключается от имени Компании для ведения операционно-хозяйственной деятельности.</a:t>
            </a:r>
            <a:endParaRPr lang="ru-RU" sz="1600" dirty="0">
              <a:solidFill>
                <a:srgbClr val="005FA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36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4191</TotalTime>
  <Words>272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Елютин Дмитрий Владимирович</dc:creator>
  <cp:lastModifiedBy>Елютин Дмитрий Владимирович</cp:lastModifiedBy>
  <cp:revision>8</cp:revision>
  <dcterms:created xsi:type="dcterms:W3CDTF">2024-09-30T09:56:22Z</dcterms:created>
  <dcterms:modified xsi:type="dcterms:W3CDTF">2024-10-10T10:47:15Z</dcterms:modified>
</cp:coreProperties>
</file>