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F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2094" y="-4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481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25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39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33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76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2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473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40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56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3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46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E614-DBA7-4A2A-AC7A-AB2E9FA3E6A6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39CE-CBED-4FD5-BD1B-37F699265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Безымянный-3">
            <a:extLst>
              <a:ext uri="{FF2B5EF4-FFF2-40B4-BE49-F238E27FC236}">
                <a16:creationId xmlns:a16="http://schemas.microsoft.com/office/drawing/2014/main" id="{B9BCFD57-0010-4453-8606-F54A4C29D4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6" t="46523"/>
          <a:stretch>
            <a:fillRect/>
          </a:stretch>
        </p:blipFill>
        <p:spPr bwMode="auto">
          <a:xfrm>
            <a:off x="0" y="0"/>
            <a:ext cx="1131376" cy="12192000"/>
          </a:xfrm>
          <a:prstGeom prst="rect">
            <a:avLst/>
          </a:prstGeom>
          <a:noFill/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17AEA05-E1DF-4902-B25E-237AC929B8F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888" y="179802"/>
            <a:ext cx="936625" cy="64262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AE3189D-D3E9-4254-9F36-97C4E135699F}"/>
              </a:ext>
            </a:extLst>
          </p:cNvPr>
          <p:cNvSpPr txBox="1"/>
          <p:nvPr/>
        </p:nvSpPr>
        <p:spPr>
          <a:xfrm>
            <a:off x="1047556" y="179802"/>
            <a:ext cx="4594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ПОДАРКИ И ЗНАКИ ДЕЛОВОГО</a:t>
            </a:r>
          </a:p>
          <a:p>
            <a:r>
              <a:rPr lang="ru-RU" sz="24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ГОСТЕПРИИМСТВА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D86B2B-155D-4885-9DEF-18201CD933E1}"/>
              </a:ext>
            </a:extLst>
          </p:cNvPr>
          <p:cNvSpPr txBox="1"/>
          <p:nvPr/>
        </p:nvSpPr>
        <p:spPr>
          <a:xfrm>
            <a:off x="1047555" y="1076065"/>
            <a:ext cx="976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1E8E63-96BE-4E02-AAB6-7FFF591D86CA}"/>
              </a:ext>
            </a:extLst>
          </p:cNvPr>
          <p:cNvSpPr txBox="1"/>
          <p:nvPr/>
        </p:nvSpPr>
        <p:spPr>
          <a:xfrm>
            <a:off x="1047554" y="1521483"/>
            <a:ext cx="571900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Подарок –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любая ценность, передаваемая или получаемая безвозмездно.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Букет цветов, конфеты, шампанское, книги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Предметы с изображениями бренда Компании (одежда, кружки, </a:t>
            </a:r>
            <a:r>
              <a:rPr lang="ru-RU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флеш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карты и т.д.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Блокнот для записей, ручка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другое</a:t>
            </a:r>
          </a:p>
          <a:p>
            <a:pPr marL="171450" indent="-171450">
              <a:buFontTx/>
              <a:buChar char="-"/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B99622-7175-4DC8-990D-D52BD1674D8C}"/>
              </a:ext>
            </a:extLst>
          </p:cNvPr>
          <p:cNvSpPr txBox="1"/>
          <p:nvPr/>
        </p:nvSpPr>
        <p:spPr>
          <a:xfrm>
            <a:off x="1047555" y="8950585"/>
            <a:ext cx="55929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*Под государственными служащими понимаются лица, установленные </a:t>
            </a:r>
            <a:r>
              <a:rPr lang="ru-RU" sz="800" dirty="0" err="1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пп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2,3 п. 1 ст. 575 ГК РФ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21AEE8-71DC-4404-ACE6-F81FCC6BAD4D}"/>
              </a:ext>
            </a:extLst>
          </p:cNvPr>
          <p:cNvSpPr txBox="1"/>
          <p:nvPr/>
        </p:nvSpPr>
        <p:spPr>
          <a:xfrm>
            <a:off x="1047554" y="2785410"/>
            <a:ext cx="559295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Деловое гостеприимство – </a:t>
            </a:r>
          </a:p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Различные расходы Компании и третьих лиц по приему и обслуживанию представителей других организаций с целью установления и (или) поддержания взаимного сотрудничества.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Деловые завтраки/обеды/ужины в составе мероприятий делового гостеприимства (конференция, культурная программа и др.)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 с участием клиентов/контрагентов, на которых Компания выступает в роли организатора, например, выставки, спортивные мероприятия и т.п.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Поездка/проживание, связанные с необходимостью посетить деловую конференцию.</a:t>
            </a:r>
          </a:p>
          <a:p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Деловые завтраки/обеды/ужины в качестве самостоятельного события относятся к представительским расходам и регулируются соответствующим ЛНА Компании.</a:t>
            </a:r>
          </a:p>
          <a:p>
            <a:pPr marL="171450" indent="-171450">
              <a:buFontTx/>
              <a:buChar char="-"/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45C67E-C397-46CD-A560-9F91C138177A}"/>
              </a:ext>
            </a:extLst>
          </p:cNvPr>
          <p:cNvSpPr txBox="1"/>
          <p:nvPr/>
        </p:nvSpPr>
        <p:spPr>
          <a:xfrm>
            <a:off x="977886" y="5626599"/>
            <a:ext cx="55929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Приемлемые подарки и знаки делового гостеприимства: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Согласованы с Политикой «Подарки и деловое гостеприимство», соответствуют требованиям контрагентов (ЛНА, договоры)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Нерегулярны (не более 4 раз в течение календарного года в адрес 1 получателя)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Разумны по стоимости и соответствуют установленным Политикой лимитам: 3000 рублей – государственные служащие* / 10000 рублей – третьи лица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Должны быть надлежащим образом отражены в бухгалтерском учете и финансовой отчетности Компании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Имеют законную деловую цель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направлены на предоставление незаконных льгот и преференций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являются экстравагантными (роскошными) (например, коллекция антикварных ваз)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запрещены законодательством (например, огнестрельное оружие)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Соответствуют обычаям делового оборота (поведения), культурным традициям, обстоятельствам (например, национальный праздник)</a:t>
            </a:r>
          </a:p>
          <a:p>
            <a:pPr marL="171450" indent="-171450">
              <a:buFontTx/>
              <a:buChar char="-"/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25FFB3-0702-472E-9F20-7C811C706564}"/>
              </a:ext>
            </a:extLst>
          </p:cNvPr>
          <p:cNvSpPr txBox="1"/>
          <p:nvPr/>
        </p:nvSpPr>
        <p:spPr>
          <a:xfrm>
            <a:off x="1043745" y="9271833"/>
            <a:ext cx="581044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5F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Неприемлемые подарки и знаки делового гостеприимства: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форме денежных средств и их эквивалентов. Например: подарочные сертификаты с возможностью обналичивания, ценные бумаги, драгоценные металлы (камни), денежные и дорожные чеки, криптовалюта, займы и т.д.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целью оказать влияние (давление) на получателя и (или) вознаградить его в обмен на встречное предоставление. Например: сотрудничество, услугу любого рода и др.</a:t>
            </a:r>
          </a:p>
          <a:p>
            <a:pPr marL="171450" indent="-171450">
              <a:buFontTx/>
              <a:buChar char="-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период проведения тендера (процедуры закупок), переговоров/принятия деловых решений, принятия решений контролирующим (надзорным) органом и т.п.</a:t>
            </a:r>
          </a:p>
          <a:p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Последствия приема неприемлемых подарков: применение дисциплинарных, административных, гражданско-правовых и даже уголовных мер.</a:t>
            </a:r>
          </a:p>
          <a:p>
            <a:pPr marL="171450" indent="-171450">
              <a:buFontTx/>
              <a:buChar char="-"/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1368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4244</TotalTime>
  <Words>409</Words>
  <Application>Microsoft Office PowerPoint</Application>
  <PresentationFormat>Широкоэкранный</PresentationFormat>
  <Paragraphs>31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Елютин Дмитрий Владимирович</dc:creator>
  <cp:lastModifiedBy>Елютин Дмитрий Владимирович</cp:lastModifiedBy>
  <cp:revision>13</cp:revision>
  <dcterms:created xsi:type="dcterms:W3CDTF">2024-09-30T09:56:22Z</dcterms:created>
  <dcterms:modified xsi:type="dcterms:W3CDTF">2024-11-18T08:38:47Z</dcterms:modified>
</cp:coreProperties>
</file>